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305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45" r:id="rId20"/>
    <p:sldId id="327" r:id="rId21"/>
    <p:sldId id="347" r:id="rId22"/>
    <p:sldId id="329" r:id="rId23"/>
    <p:sldId id="348" r:id="rId24"/>
    <p:sldId id="330" r:id="rId25"/>
    <p:sldId id="349" r:id="rId26"/>
    <p:sldId id="331" r:id="rId27"/>
    <p:sldId id="332" r:id="rId28"/>
    <p:sldId id="350" r:id="rId29"/>
    <p:sldId id="333" r:id="rId30"/>
    <p:sldId id="351" r:id="rId31"/>
    <p:sldId id="334" r:id="rId32"/>
    <p:sldId id="352" r:id="rId33"/>
    <p:sldId id="335" r:id="rId34"/>
    <p:sldId id="353" r:id="rId35"/>
    <p:sldId id="336" r:id="rId36"/>
    <p:sldId id="354" r:id="rId37"/>
    <p:sldId id="355" r:id="rId38"/>
    <p:sldId id="337" r:id="rId39"/>
    <p:sldId id="356" r:id="rId40"/>
    <p:sldId id="362" r:id="rId41"/>
    <p:sldId id="363" r:id="rId42"/>
    <p:sldId id="364" r:id="rId43"/>
    <p:sldId id="361" r:id="rId44"/>
    <p:sldId id="338" r:id="rId45"/>
    <p:sldId id="357" r:id="rId46"/>
    <p:sldId id="343" r:id="rId47"/>
    <p:sldId id="339" r:id="rId48"/>
    <p:sldId id="340" r:id="rId49"/>
    <p:sldId id="358" r:id="rId50"/>
    <p:sldId id="341" r:id="rId51"/>
    <p:sldId id="359" r:id="rId52"/>
    <p:sldId id="344" r:id="rId53"/>
    <p:sldId id="360" r:id="rId54"/>
    <p:sldId id="34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A4A"/>
    <a:srgbClr val="0F6FC6"/>
    <a:srgbClr val="D7EEFA"/>
    <a:srgbClr val="180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0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53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73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9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0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8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3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2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8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48223" y="4787900"/>
            <a:ext cx="9902389" cy="152901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Audiência Pública</a:t>
            </a:r>
            <a:r>
              <a:rPr lang="pt-BR" sz="2400" b="1" dirty="0">
                <a:solidFill>
                  <a:schemeClr val="tx1"/>
                </a:solidFill>
              </a:rPr>
              <a:t/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>
                <a:solidFill>
                  <a:schemeClr val="tx1"/>
                </a:solidFill>
              </a:rPr>
              <a:t>Lei de </a:t>
            </a:r>
            <a:r>
              <a:rPr lang="pt-BR" sz="2400" b="1" dirty="0" smtClean="0">
                <a:solidFill>
                  <a:schemeClr val="tx1"/>
                </a:solidFill>
              </a:rPr>
              <a:t>Diretrizes Orçamentarias – LDO 2024</a:t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15 de maio de 2023</a:t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Início: 14:00 horas</a:t>
            </a:r>
            <a:br>
              <a:rPr lang="pt-BR" sz="2400" b="1" dirty="0" smtClean="0">
                <a:solidFill>
                  <a:schemeClr val="tx1"/>
                </a:solidFill>
              </a:rPr>
            </a:b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50" y="798188"/>
            <a:ext cx="4325100" cy="38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82" y="2553729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 smtClean="0"/>
              <a:t>Prioridades e Metas para a LDO 2024</a:t>
            </a:r>
            <a:endParaRPr lang="pt-BR" sz="4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729945"/>
            <a:ext cx="8915400" cy="4464909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b="1" dirty="0"/>
              <a:t>ÓRGÃO: 01 CAMARA MUNICIPAL DE TAPURAH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Obras e manutenção do prédio da câmara municipal;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Manutenção e encargos com a câmara municipal;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Manutenção e encargos com o subsidio dos vereadores;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os encargos com publicidade institucional;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Indenizações e restituições câmara.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63195" y="673537"/>
            <a:ext cx="8911687" cy="58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729945"/>
            <a:ext cx="8915400" cy="4464909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b="1" dirty="0"/>
              <a:t>ÓRGÃO: 02 GABINETE DO </a:t>
            </a:r>
            <a:r>
              <a:rPr lang="pt-BR" sz="2800" b="1" dirty="0" smtClean="0"/>
              <a:t>PREFEITO</a:t>
            </a:r>
          </a:p>
          <a:p>
            <a:pPr marL="0" indent="0" algn="just">
              <a:buNone/>
            </a:pPr>
            <a:r>
              <a:rPr lang="pt-BR" sz="2800" b="1" dirty="0" smtClean="0"/>
              <a:t>Programa: 0201 Gestão do Gabinete do Prefeito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</a:t>
            </a:r>
            <a:r>
              <a:rPr lang="pt-BR" sz="2800" dirty="0"/>
              <a:t>a</a:t>
            </a:r>
            <a:r>
              <a:rPr lang="pt-BR" sz="2800" dirty="0" smtClean="0"/>
              <a:t>s Atividades do Gabinete do Prefeito;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o Programa </a:t>
            </a:r>
            <a:r>
              <a:rPr lang="pt-BR" sz="2800" dirty="0"/>
              <a:t>d</a:t>
            </a:r>
            <a:r>
              <a:rPr lang="pt-BR" sz="2800" dirty="0" smtClean="0"/>
              <a:t>e Estágio – Gabinete.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800" b="1" dirty="0" smtClean="0"/>
              <a:t>Programa: 0203 Incentivo a Segurança Pública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Construção de Nova Delegacia Municipal;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Implantar Sistema de Monitoramento do Município;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as Atividades de Segurança Pública.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6908" y="1225265"/>
            <a:ext cx="8997713" cy="50580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800" b="1" dirty="0" smtClean="0"/>
              <a:t>Programa: 0246 Gestão da Assessoria de Governo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as Atividades dos Conselhos Municipais;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as Atividades da Assessoria de Governo.</a:t>
            </a:r>
          </a:p>
          <a:p>
            <a:pPr marL="0" indent="0" algn="just">
              <a:buNone/>
            </a:pPr>
            <a:r>
              <a:rPr lang="pt-BR" sz="2800" b="1" dirty="0" smtClean="0"/>
              <a:t>Programa: 0247 Gestão da Procuradoria Municipal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as Atividades da Procuradoria do Município.</a:t>
            </a:r>
          </a:p>
          <a:p>
            <a:pPr marL="0" indent="0" algn="just">
              <a:buNone/>
            </a:pPr>
            <a:r>
              <a:rPr lang="pt-BR" sz="2800" b="1" dirty="0" smtClean="0"/>
              <a:t>Programa: 0248 Gestão da Controladoria do Município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as Atividades da Controladoria do Município.</a:t>
            </a:r>
          </a:p>
          <a:p>
            <a:pPr marL="0" indent="0" algn="just">
              <a:buNone/>
            </a:pPr>
            <a:r>
              <a:rPr lang="pt-BR" sz="2800" b="1" dirty="0" smtClean="0"/>
              <a:t>Programa: 0202 Apoio aos Reservistas e Promoção da Cidadania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Manter as Atividades da Junta do Serviço Militar e Eleitoral.</a:t>
            </a:r>
            <a:endParaRPr lang="pt-BR" sz="28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0580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600" b="1" dirty="0"/>
              <a:t>ÓRGÃO: 03 SECRETARIA MUNICIPAL DE ADMINISTRAÇÃO, FINANÇAS E </a:t>
            </a:r>
            <a:r>
              <a:rPr lang="pt-BR" sz="2600" b="1" dirty="0" smtClean="0"/>
              <a:t>PLANEJAMENTO</a:t>
            </a:r>
          </a:p>
          <a:p>
            <a:pPr marL="0" indent="0">
              <a:buNone/>
            </a:pPr>
            <a:endParaRPr lang="pt-BR" sz="2600" b="1" dirty="0" smtClean="0"/>
          </a:p>
          <a:p>
            <a:pPr marL="0" indent="0" algn="just">
              <a:buNone/>
            </a:pPr>
            <a:r>
              <a:rPr lang="pt-BR" sz="2600" b="1" dirty="0" smtClean="0"/>
              <a:t>Programa: 0204 Gestão da Secretaria de Administração, Finanças e Planejamento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Manter o Programa de Estágio – Administração;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Gestão da Secretaria de Administração;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Realização de Concursos e Processos Seletivos.</a:t>
            </a:r>
          </a:p>
          <a:p>
            <a:pPr marL="0" indent="0" algn="just">
              <a:buNone/>
            </a:pPr>
            <a:r>
              <a:rPr lang="pt-BR" sz="2400" b="1" dirty="0" smtClean="0"/>
              <a:t>Programa: 0206 Manutenção do CCT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CCT.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0580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Programa: 0245 Manutenção de Prédios Públicos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Adequar as Estruturas do Paço Municipal.</a:t>
            </a:r>
          </a:p>
          <a:p>
            <a:pPr marL="0" indent="0">
              <a:buNone/>
            </a:pPr>
            <a:r>
              <a:rPr lang="pt-BR" sz="2400" b="1" dirty="0" smtClean="0"/>
              <a:t>Programa: 0204 Gestão </a:t>
            </a:r>
            <a:r>
              <a:rPr lang="pt-BR" sz="2400" b="1" dirty="0"/>
              <a:t>d</a:t>
            </a:r>
            <a:r>
              <a:rPr lang="pt-BR" sz="2400" b="1" dirty="0" smtClean="0"/>
              <a:t>a Secretaria de Administração, Finanças E Planejamento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Secretaria de Administração;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Manutenção e Encargos com o Pasep;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Tributação e Fiscalização.</a:t>
            </a:r>
          </a:p>
          <a:p>
            <a:pPr marL="0" indent="0">
              <a:buNone/>
            </a:pPr>
            <a:r>
              <a:rPr lang="pt-BR" sz="2400" b="1" dirty="0" smtClean="0"/>
              <a:t>Programa: 0205 Defesa do Consumidor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Procon.</a:t>
            </a:r>
          </a:p>
          <a:p>
            <a:pPr marL="0" indent="0">
              <a:lnSpc>
                <a:spcPct val="110000"/>
              </a:lnSpc>
              <a:buNone/>
            </a:pPr>
            <a:endParaRPr lang="pt-BR" sz="24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0580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600" b="1" dirty="0"/>
              <a:t>ÓRGÃO: 04 SECRETARIA MUNICIPAL DE </a:t>
            </a:r>
            <a:r>
              <a:rPr lang="pt-BR" sz="2600" b="1" dirty="0" smtClean="0"/>
              <a:t>INFRAESTRUTURA E MEIO AMBIENTE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b="1" dirty="0" smtClean="0"/>
              <a:t>Programa: 0206 Manutenção </a:t>
            </a:r>
            <a:r>
              <a:rPr lang="pt-BR" sz="2400" b="1" dirty="0"/>
              <a:t>d</a:t>
            </a:r>
            <a:r>
              <a:rPr lang="pt-BR" sz="2400" b="1" dirty="0" smtClean="0"/>
              <a:t>o CCT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CCT.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b="1" dirty="0" smtClean="0"/>
              <a:t>Programa: 0240 Gestão da Secretaria de Infraestrutura e Meio Ambiente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Aquisição de Bens Moveis para </a:t>
            </a:r>
            <a:r>
              <a:rPr lang="pt-BR" sz="2400" dirty="0"/>
              <a:t>a</a:t>
            </a:r>
            <a:r>
              <a:rPr lang="pt-BR" sz="2400" dirty="0" smtClean="0"/>
              <a:t> Secretaria de Infraestrutura;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Manter o Programa de Estágio – Infraestrutura;</a:t>
            </a:r>
          </a:p>
          <a:p>
            <a:pPr marL="0" indent="0">
              <a:lnSpc>
                <a:spcPct val="110000"/>
              </a:lnSpc>
              <a:buNone/>
            </a:pPr>
            <a:endParaRPr lang="pt-BR" sz="24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0580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0245 Manutenção de Prédios Públicos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Adequar </a:t>
            </a:r>
            <a:r>
              <a:rPr lang="pt-BR" sz="2400" dirty="0"/>
              <a:t>a</a:t>
            </a:r>
            <a:r>
              <a:rPr lang="pt-BR" sz="2400" dirty="0" smtClean="0"/>
              <a:t>s Estruturas da Secretaria de Infraestrutura e Meio Ambiente.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0232 Gestão do Departamento de Infraestrutura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Infraestrutura, Engenharia e Projetos.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4" y="1466333"/>
            <a:ext cx="10085109" cy="48026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/>
              <a:t>Programa: 0233 Obras </a:t>
            </a:r>
            <a:r>
              <a:rPr lang="pt-BR" sz="2800" b="1" dirty="0" smtClean="0"/>
              <a:t>e Infraestruturas</a:t>
            </a:r>
            <a:endParaRPr lang="pt-BR" sz="28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Expandir a Pavimentação Asfáltica Urbana </a:t>
            </a:r>
            <a:r>
              <a:rPr lang="pt-BR" sz="2800" dirty="0" smtClean="0"/>
              <a:t>e </a:t>
            </a:r>
            <a:r>
              <a:rPr lang="pt-BR" sz="2800" dirty="0"/>
              <a:t>Distrital;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Revitalizar a Infraestrutura Urbana e Distrital;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Obra de Infraestrutura Novo Loteamento</a:t>
            </a:r>
            <a:r>
              <a:rPr lang="pt-BR" sz="2800" dirty="0" smtClean="0"/>
              <a:t>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Pavimentação </a:t>
            </a:r>
            <a:r>
              <a:rPr lang="pt-BR" sz="2800" dirty="0"/>
              <a:t>d</a:t>
            </a:r>
            <a:r>
              <a:rPr lang="pt-BR" sz="2800" dirty="0" smtClean="0"/>
              <a:t>e Estradas </a:t>
            </a:r>
            <a:r>
              <a:rPr lang="pt-BR" sz="2800" dirty="0"/>
              <a:t>e</a:t>
            </a:r>
            <a:r>
              <a:rPr lang="pt-BR" sz="2800" dirty="0" smtClean="0"/>
              <a:t> Construção de Pontes;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Implantar Sistema de Energia Solar;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Revitalização da Avenida Brasil </a:t>
            </a:r>
            <a:r>
              <a:rPr lang="pt-BR" sz="2800" dirty="0"/>
              <a:t>e</a:t>
            </a:r>
            <a:r>
              <a:rPr lang="pt-BR" sz="2800" dirty="0" smtClean="0"/>
              <a:t> MT-338;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Construção de Rodoviária Municipal;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3100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4" y="1466333"/>
            <a:ext cx="10085109" cy="4802661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Construção </a:t>
            </a:r>
            <a:r>
              <a:rPr lang="pt-BR" sz="2400" dirty="0" smtClean="0"/>
              <a:t>de </a:t>
            </a:r>
            <a:r>
              <a:rPr lang="pt-BR" sz="2400" dirty="0"/>
              <a:t>Unidades Habitacionais;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Construção </a:t>
            </a:r>
            <a:r>
              <a:rPr lang="pt-BR" sz="2400" dirty="0" smtClean="0"/>
              <a:t>de </a:t>
            </a:r>
            <a:r>
              <a:rPr lang="pt-BR" sz="2400" dirty="0"/>
              <a:t>Centro </a:t>
            </a:r>
            <a:r>
              <a:rPr lang="pt-BR" sz="2400" dirty="0" smtClean="0"/>
              <a:t>de </a:t>
            </a:r>
            <a:r>
              <a:rPr lang="pt-BR" sz="2400" dirty="0"/>
              <a:t>Eventos;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Construção </a:t>
            </a:r>
            <a:r>
              <a:rPr lang="pt-BR" sz="2400" dirty="0" smtClean="0"/>
              <a:t>de </a:t>
            </a:r>
            <a:r>
              <a:rPr lang="pt-BR" sz="2400" dirty="0"/>
              <a:t>Novo Cemitério;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Construção de Nova Sede da Secretaria de Infraestrutura;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Ações do FETHAB;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Realizar Ações de </a:t>
            </a:r>
            <a:r>
              <a:rPr lang="pt-BR" sz="2400" dirty="0" smtClean="0"/>
              <a:t>Defesa Civil;</a:t>
            </a:r>
            <a:endParaRPr lang="pt-BR" sz="2400" dirty="0"/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Manutenção </a:t>
            </a:r>
            <a:r>
              <a:rPr lang="pt-BR" sz="2400" dirty="0"/>
              <a:t>de Estradas e </a:t>
            </a:r>
            <a:r>
              <a:rPr lang="pt-BR" sz="2400" dirty="0" smtClean="0"/>
              <a:t>Pontes;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Aquisição de Maquinários;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Programa Desenvolve </a:t>
            </a:r>
            <a:r>
              <a:rPr lang="pt-BR" sz="2400" dirty="0" err="1" smtClean="0"/>
              <a:t>Tapurah</a:t>
            </a:r>
            <a:r>
              <a:rPr lang="pt-BR" sz="2400" dirty="0" smtClean="0"/>
              <a:t>;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Programa Asfalta </a:t>
            </a:r>
            <a:r>
              <a:rPr lang="pt-BR" sz="2400" dirty="0" err="1" smtClean="0"/>
              <a:t>Tapurah</a:t>
            </a:r>
            <a:r>
              <a:rPr lang="pt-BR" sz="2400" dirty="0" smtClean="0"/>
              <a:t>.</a:t>
            </a:r>
            <a:endParaRPr lang="pt-BR" sz="2400" b="1" dirty="0"/>
          </a:p>
          <a:p>
            <a:pPr marL="0" indent="0" algn="just">
              <a:lnSpc>
                <a:spcPct val="110000"/>
              </a:lnSpc>
              <a:buNone/>
            </a:pPr>
            <a:endParaRPr lang="pt-BR" sz="3100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sz="2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72994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ORÇAMENTO PÚBLICO COMPREENDE A ELABORAÇÃO E EXECUÇÃO DE TRÊS LEIS 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Plano Plurianual – PPA.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 smtClean="0"/>
              <a:t>Lei de Diretrizes Orçamentárias – LDO.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Lei Orçamentária Anual – LOA.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579422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0236 Gestão da Frota Municipal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Manutenção da Frota Municipal.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/>
              <a:t>Programa: 0239 Gestão do Departamento de Meio Ambiente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Manter as Atividades de Meio Ambiente e Desenvolvimento.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pt-BR" sz="24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253681"/>
            <a:ext cx="9123994" cy="55976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 smtClean="0"/>
              <a:t>Programa: 0241 Incentivo ao Turismo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Manter as Atividades de Apoio ao Turismo;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Promoção de Festividades Municipais.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 smtClean="0"/>
              <a:t>Programa: 0238 Segurança no Trânsito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Manter as Atividades Voltadas Para a Segurança no Trânsito.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0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0242 Incentivo ao Desenvolvimento Rural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 smtClean="0"/>
              <a:t>Adquirir Bens Moveis Para o Desenvolvimento da Agricultura;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 smtClean="0"/>
              <a:t>Manter as Atividades de Apoio ao Desenvolvimento da Pecuária;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dirty="0"/>
              <a:t>Manter as Atividades de Apoio ao Desenvolvimento da </a:t>
            </a:r>
            <a:r>
              <a:rPr lang="pt-BR" sz="2600" dirty="0" smtClean="0"/>
              <a:t>Agricultura.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0243 Incentivo ao Desenvolvimento Urbano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</a:t>
            </a:r>
            <a:r>
              <a:rPr lang="pt-BR" sz="2400" dirty="0"/>
              <a:t>Atividades de Apoio ao Desenvolvimento </a:t>
            </a:r>
            <a:r>
              <a:rPr lang="pt-BR" sz="2400" dirty="0" smtClean="0"/>
              <a:t>Urbano.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0244 Proteção ao Meio Ambiente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Usina de Reciclagem;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Proteção ao Meio Ambiente.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260389"/>
            <a:ext cx="8997713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/>
              <a:t>ÓRGÃO: 05 SECRETARIA MUNICIPAL DE EDUCAÇÃO, ESPORTES, LAZER E </a:t>
            </a:r>
            <a:r>
              <a:rPr lang="pt-BR" sz="2400" b="1" dirty="0" smtClean="0"/>
              <a:t>CULTURA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0206 Manutenção do CCT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Oferecer Alimentação Escolar de Qualidade;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CCT.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0209 Gestão da Secretaria de Educação, Esportes, Lazer e Cultura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 Manter as Atividades da Secretaria de Educação;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Aquisição de Uniformes Escolares;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Aquisição de Bens Moveis.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0210 Ensino Fundamental de Qualidade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Reforma e Ampliação de Escolas de Ensino Fundamental;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Coordenação Pedagógica;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do Cota Salario Educação;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Adquirir Materiais Pedagógicos Para as Escolas Municipais;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do PDDEM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Investir e Modernizar Escolas do Ensino Fundamental;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10062748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</a:t>
            </a:r>
            <a:r>
              <a:rPr lang="pt-BR" sz="2400" dirty="0"/>
              <a:t>as Atividades da Escola Vinicius de </a:t>
            </a:r>
            <a:r>
              <a:rPr lang="pt-BR" sz="2400" dirty="0" smtClean="0"/>
              <a:t>Moraes –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Escola Vinicius de Moraes;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Escola Cecilia </a:t>
            </a:r>
            <a:r>
              <a:rPr lang="pt-BR" sz="2400" dirty="0"/>
              <a:t>Meireles FUNDEB 70;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Escola Cecilia </a:t>
            </a:r>
            <a:r>
              <a:rPr lang="pt-BR" sz="2400" dirty="0" smtClean="0"/>
              <a:t>Meireles;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Escola Renascer -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Escola </a:t>
            </a:r>
            <a:r>
              <a:rPr lang="pt-BR" sz="2400" dirty="0" smtClean="0"/>
              <a:t>Renascer;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Escola Dom Aquino –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Escola Dom Aquino.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260389"/>
            <a:ext cx="1043933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0211 Educação Infantil de Qualidade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Reforma e Ampliação das Escolas de Ensino Infantil;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Investir e modernizar as escolas de Ensino Infantil – Creches;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Investir e modernizar as escolas de Ensino Infantil </a:t>
            </a:r>
            <a:r>
              <a:rPr lang="pt-BR" sz="2400" dirty="0" smtClean="0"/>
              <a:t>– Pré-Escolas;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Educação Infantil – Creches;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Educação Infantil - Pré-escolas;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 Programa de Estágio – Educação;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Pré-escola Renascer –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Pré-escola </a:t>
            </a:r>
            <a:r>
              <a:rPr lang="pt-BR" sz="2400" dirty="0" smtClean="0"/>
              <a:t>Renascer;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260389"/>
            <a:ext cx="1043933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Pré-escola Dom Aquino –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Pré-escola Dom </a:t>
            </a:r>
            <a:r>
              <a:rPr lang="pt-BR" sz="2400" dirty="0" smtClean="0"/>
              <a:t>Aquino;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Pré-escola Criança Feliz –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Pré-escola Criança </a:t>
            </a:r>
            <a:r>
              <a:rPr lang="pt-BR" sz="2400" dirty="0" smtClean="0"/>
              <a:t>Feliz;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Pré-escola Monteiro Lobato –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Pré-escola Monteiro </a:t>
            </a:r>
            <a:r>
              <a:rPr lang="pt-BR" sz="2400" dirty="0" smtClean="0"/>
              <a:t>Lobato;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Creche Criança Feliz – FUNDEB 70;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Creche Criança Feliz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Creche Monteiro Lobato – FUNDEB 70.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de Creche Monteiro Lobato.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871829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0212 Educação Especial de Qualidade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Educação Especial.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0216 Incentivo ao Ensino Superior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</a:t>
            </a:r>
            <a:r>
              <a:rPr lang="pt-BR" sz="2400" dirty="0"/>
              <a:t>a</a:t>
            </a:r>
            <a:r>
              <a:rPr lang="pt-BR" sz="2400" dirty="0" smtClean="0"/>
              <a:t>s Atividades com Alunos do Ensino Superior.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0217 Manutenção do Transporte Escolar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Transporte Escolar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Aquisição de Bens Moveis.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82" y="2108886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	EM CONJUNTO, AS TRÊS LEIS MATERIALIZAM, O PLANEJAMENTO E A EXECUÇÃO DAS POLITICAS PÚBLICAS, NAS TRÊS ESFERAS DE GOVERNO.</a:t>
            </a:r>
          </a:p>
          <a:p>
            <a:pPr marL="0" indent="0" algn="just">
              <a:buNone/>
            </a:pPr>
            <a:r>
              <a:rPr lang="pt-BR" sz="2800" dirty="0" smtClean="0"/>
              <a:t>	NA CONSTITUIÇÃO FEDERAL, EM SEU ARTIGO 165, PREVÊ QUE É DE INICIATIVA DO PODER EXECUTIVO ESTABELECER O PPA, LDO E LOA.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871829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0218 Projeto Escola Aberta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Desenvolver as Atividades do Programa Escola Aberta.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0219 Construção de Escolas Estaduais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Escolas Estaduais.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/>
              <a:t>UNIDADE: 002 DEPARTAMENTO DE </a:t>
            </a:r>
            <a:r>
              <a:rPr lang="pt-BR" sz="2400" b="1" dirty="0" smtClean="0"/>
              <a:t>CULTURA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0215 Incentivo à Cultura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Departamento de Cultura;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Biblioteca Municipal.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8997713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UNIDADE</a:t>
            </a:r>
            <a:r>
              <a:rPr lang="pt-BR" sz="2400" b="1" dirty="0"/>
              <a:t>: </a:t>
            </a:r>
            <a:r>
              <a:rPr lang="pt-BR" sz="2400" b="1" dirty="0" smtClean="0"/>
              <a:t>003 </a:t>
            </a:r>
            <a:r>
              <a:rPr lang="pt-BR" sz="2400" b="1" dirty="0"/>
              <a:t>DEPARTAMENTO </a:t>
            </a:r>
            <a:r>
              <a:rPr lang="pt-BR" sz="2400" b="1" dirty="0" smtClean="0"/>
              <a:t>DE  </a:t>
            </a:r>
            <a:r>
              <a:rPr lang="pt-BR" sz="2400" b="1" dirty="0"/>
              <a:t>ESPORTES E </a:t>
            </a:r>
            <a:r>
              <a:rPr lang="pt-BR" sz="2400" b="1" dirty="0" smtClean="0"/>
              <a:t>LAZER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0214 Incentivo ao Esporte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Adequar as Estruturas do Estádio Municipal;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Departamento de Esportes;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Promover e Apoiar Competições Esportivas;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Ginásio no Bairro São Cristóvão;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Adequar a Infraestrutura do Ginásio Municipal.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494A4A"/>
                </a:solidFill>
              </a:rPr>
              <a:t>ÓRGÃO: 06 SECRETARIA MUNICIPAL DE ASSISTÊNCIA </a:t>
            </a:r>
            <a:r>
              <a:rPr lang="pt-BR" sz="2400" b="1" dirty="0" smtClean="0">
                <a:solidFill>
                  <a:srgbClr val="494A4A"/>
                </a:solidFill>
              </a:rPr>
              <a:t>SOCIAL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0206 Manutenção do CCT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CCT;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0220 Gestão da Secretaria de Assistência Social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Secretaria de Assistência Social;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 Programa de Estágio - Assistência Social.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0224 Proteção Social Básica - CRAS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Adquirir Bens Moveis para as Atividades do CRAS;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Convivência e Fortalecimento de Vínculos;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Atividades de Apoio à Situações de Vulnerabilidade Temporária;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PAIF.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487982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0225 Proteção Social Especial - CREAS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Adquirir Bens Moveis Para as Unidades de Atendimento Especial;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PAEFI;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</a:t>
            </a:r>
            <a:r>
              <a:rPr lang="pt-BR" sz="2400" dirty="0" smtClean="0">
                <a:solidFill>
                  <a:schemeClr val="tx1"/>
                </a:solidFill>
              </a:rPr>
              <a:t>nter</a:t>
            </a:r>
            <a:r>
              <a:rPr lang="pt-BR" sz="2400" dirty="0" smtClean="0"/>
              <a:t> as Atividades da Casa Lar;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CREAS.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487982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UNIDADE: 002 CONSELHO TUTELAR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0223 Gestão do Conselho Tutelar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Conselho Tutelar.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487982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UNIDADE</a:t>
            </a:r>
            <a:r>
              <a:rPr lang="pt-BR" sz="2400" b="1" dirty="0"/>
              <a:t>: </a:t>
            </a:r>
            <a:r>
              <a:rPr lang="pt-BR" sz="2400" b="1" dirty="0" smtClean="0"/>
              <a:t>003 FUNDO </a:t>
            </a:r>
            <a:r>
              <a:rPr lang="pt-BR" sz="2400" b="1" dirty="0"/>
              <a:t>MUNICIPAL DA CRIANÇA </a:t>
            </a:r>
            <a:r>
              <a:rPr lang="pt-BR" sz="2400" b="1" dirty="0" smtClean="0"/>
              <a:t>E ADOLESCENTE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0222 Gestão do Conselho da Criança e do Adolescente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Atividades do Fundo Municipal da Criança e do Adolescente.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/>
              <a:t>UNIDADE: 004 FUNDO MUNICIPAL </a:t>
            </a:r>
            <a:r>
              <a:rPr lang="pt-BR" sz="2400" b="1" dirty="0" smtClean="0"/>
              <a:t>DO IDOSO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0221 Gestão do Conselho do Idoso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Atividades do Fundo Municipal do Idoso.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ÓRGÃO</a:t>
            </a:r>
            <a:r>
              <a:rPr lang="pt-BR" sz="2400" b="1" dirty="0"/>
              <a:t>: 07 SECRETARIA MUNICIPAL DE SERVIÇOS PÚBLICOS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</a:t>
            </a:r>
            <a:r>
              <a:rPr lang="pt-BR" sz="2400" b="1" dirty="0"/>
              <a:t>0251 </a:t>
            </a:r>
            <a:r>
              <a:rPr lang="pt-BR" sz="2400" b="1" dirty="0" smtClean="0"/>
              <a:t>Gestão da Secretaria de Serviços Públicos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Secretaria de Serviços Públicos.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82" y="2108886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	A LDO – Lei de Diretrizes </a:t>
            </a:r>
            <a:r>
              <a:rPr lang="pt-BR" sz="2800" dirty="0"/>
              <a:t>O</a:t>
            </a:r>
            <a:r>
              <a:rPr lang="pt-BR" sz="2800" dirty="0" smtClean="0"/>
              <a:t>rçamentárias, objeto desta audiência, é elaborada em harmonia com o Plano Plurianual – PPA, já aprovado para o período de 2022/2025, e auxilia na elaboração da Lei </a:t>
            </a:r>
            <a:r>
              <a:rPr lang="pt-BR" sz="2800" dirty="0"/>
              <a:t>O</a:t>
            </a:r>
            <a:r>
              <a:rPr lang="pt-BR" sz="2800" dirty="0" smtClean="0"/>
              <a:t>rçamentária </a:t>
            </a:r>
            <a:r>
              <a:rPr lang="pt-BR" sz="2800" dirty="0"/>
              <a:t>A</a:t>
            </a:r>
            <a:r>
              <a:rPr lang="pt-BR" sz="2800" dirty="0" smtClean="0"/>
              <a:t>nual – LOA para o ano de 2024.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/>
              <a:t>UNIDADE: 002 DEPARTAMENTO DE SERVIÇOS PÚBLICOS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</a:t>
            </a:r>
            <a:r>
              <a:rPr lang="pt-BR" sz="2400" b="1" dirty="0"/>
              <a:t>0234 </a:t>
            </a:r>
            <a:r>
              <a:rPr lang="pt-BR" sz="2400" b="1" dirty="0" smtClean="0"/>
              <a:t>Gestão do Saneamento Básico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Adquirir Bens Moveis para </a:t>
            </a:r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/>
              <a:t>u</a:t>
            </a:r>
            <a:r>
              <a:rPr lang="pt-BR" sz="2400" dirty="0" smtClean="0"/>
              <a:t>so </a:t>
            </a:r>
            <a:r>
              <a:rPr lang="pt-BR" sz="2400" dirty="0"/>
              <a:t>n</a:t>
            </a:r>
            <a:r>
              <a:rPr lang="pt-BR" sz="2400" dirty="0" smtClean="0"/>
              <a:t>o Saneamento Básico;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Adequar as Estruturas da Estação de Tratamento de Esgoto;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Cobertura Sobre o Container de Resíduos Sólidos;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Reservatório de Água;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Expandir a Rede de Distribuição de Água;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Adequar as Estruturas das Casas de Bomba;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 Coleta de Resíduos;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Serviço de Água e Esgoto.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0235 Gestão da Iluminação Pública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Expandir a Rede de Iluminação Pública;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Conservar e Manter a Rede de Iluminação Pública.</a:t>
            </a:r>
            <a:endParaRPr lang="pt-BR" sz="2400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0251 Gestão da Secretaria de Serviços Públicos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Capela Mortuária;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 Limpeza de Vias Públicas Urbanas.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ÓRGÃO</a:t>
            </a:r>
            <a:r>
              <a:rPr lang="pt-BR" sz="2400" b="1" dirty="0"/>
              <a:t>: 08 SECRETARIA MUNICIPAL DE </a:t>
            </a:r>
            <a:r>
              <a:rPr lang="pt-BR" sz="2400" b="1" dirty="0" smtClean="0"/>
              <a:t>SAÚDE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0206 Manutenção Do CCT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CCT.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0226 Gestão da Secretaria de Saúde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 Programa de Estágio –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Secretaria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Aquisição de Materiais Permanentes para </a:t>
            </a:r>
            <a:r>
              <a:rPr lang="pt-BR" sz="2400" dirty="0"/>
              <a:t>a</a:t>
            </a:r>
            <a:r>
              <a:rPr lang="pt-BR" sz="2400" dirty="0" smtClean="0"/>
              <a:t> Secretaria de Saúde.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44758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0227 Atenção Básica em Saúde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Adequar as Estruturas das </a:t>
            </a:r>
            <a:r>
              <a:rPr lang="pt-BR" sz="2400" dirty="0" err="1" smtClean="0"/>
              <a:t>UBSs</a:t>
            </a:r>
            <a:r>
              <a:rPr lang="pt-BR" sz="2400" dirty="0" smtClean="0"/>
              <a:t>, Postos e Academias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Centro de Especialidades;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das Academias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Atenção Básica;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44758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Administrativas do Consórcio Público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Casa de Apoio do Consórcio Público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os Serviços de Infectologista do Consórcio Público de Saúde;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44758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UBS 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II;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III;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V</a:t>
            </a:r>
            <a:r>
              <a:rPr lang="pt-BR" sz="2400" dirty="0" smtClean="0"/>
              <a:t>I.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/>
              <a:t>Programa: 0228 Assistência Farmacêutica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Farmácia Básica Municipal;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Adquirir Medicamentos e Materiais Médicos e </a:t>
            </a:r>
            <a:r>
              <a:rPr lang="pt-BR" sz="2400" dirty="0" smtClean="0"/>
              <a:t>Odontológicos Junto ao Consorcio.</a:t>
            </a: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0229 Atenção Especializada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Reforma e Manutenção do Hospital Municipal São Paulo;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Central de Regulação;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Hospital Municipal São Paulo;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Especialidades Médicas;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Centro de Reabilitação;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os Serviços Médicos do Consórcio;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de Combate ao Covid-19 do Consórcio Público;</a:t>
            </a: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 Projeto do Hospital do Câncer do Consórcio Público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 Programa de Apoio ao Desenvolvimento e </a:t>
            </a:r>
            <a:r>
              <a:rPr lang="pt-BR" sz="2400" dirty="0" err="1" smtClean="0"/>
              <a:t>Implem</a:t>
            </a:r>
            <a:r>
              <a:rPr lang="pt-BR" sz="2400" dirty="0" smtClean="0"/>
              <a:t>. dos Cons. Inter. – PAICI.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0230 Vigilância Em Saúde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 Manter as Atividades da Vigilância Sanitária e Saúde do Trabalhador;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Vigilância Epidemiológica e Ambiental;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Atividades de Proteção Animal;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Canil Municipal.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82" y="2108886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	A LDO – é também chamada de curto prazo da Administração Pública, conforme a Constituição Federal de 1988, vem para ampliar a transparência do processo de elaboração do orçamento e antecipar ao Legislativo a condução das finanças públicas.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0249 Gestão da Saúde Bucal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Saúde Bucal;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da UBS 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II;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III;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VI.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0250 Gestão da Assistência Comunitária em Saúde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</a:t>
            </a:r>
            <a:r>
              <a:rPr lang="pt-BR" sz="2400" dirty="0" smtClean="0"/>
              <a:t>anter as Atividades da UBS 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II;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III;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Manter as Atividades da UBS </a:t>
            </a:r>
            <a:r>
              <a:rPr lang="pt-BR" sz="2400" dirty="0" smtClean="0"/>
              <a:t>VI.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/>
              <a:t>ÓRGÃO: 09 FUNDO MUNICIPAL DE PREVIDÊNCIA SOCIAL DOS SERVIDORES DE TAPURAH - </a:t>
            </a:r>
            <a:r>
              <a:rPr lang="pt-BR" sz="2400" b="1" dirty="0" smtClean="0"/>
              <a:t>TAPURAH-PREVI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Programa: 0208 Gestão e Manutenção do </a:t>
            </a:r>
            <a:r>
              <a:rPr lang="pt-BR" sz="2400" b="1" dirty="0" err="1" smtClean="0"/>
              <a:t>Tapurah-Prev</a:t>
            </a:r>
            <a:endParaRPr lang="pt-BR" sz="2400" b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Adquirir Bens Móveis Para </a:t>
            </a:r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 err="1" smtClean="0"/>
              <a:t>Tapurah-Prev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os Investimentos do </a:t>
            </a:r>
            <a:r>
              <a:rPr lang="pt-BR" sz="2400" dirty="0" err="1" smtClean="0"/>
              <a:t>Tapurah-Prev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Manter as Atividades do </a:t>
            </a:r>
            <a:r>
              <a:rPr lang="pt-BR" sz="2400" dirty="0" err="1" smtClean="0"/>
              <a:t>Tapurah-Prev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Garantir aos Servidores Acesso a Seguridade Social;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Reserva Legal do RPPS.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466334"/>
            <a:ext cx="9135285" cy="5391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ÓRGÃO</a:t>
            </a:r>
            <a:r>
              <a:rPr lang="pt-BR" sz="2400" b="1" dirty="0"/>
              <a:t>: 99 RESERVA DE CONTINGENCIA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Programa</a:t>
            </a:r>
            <a:r>
              <a:rPr lang="pt-BR" sz="2400" b="1" dirty="0"/>
              <a:t>: 9999 Reserva de Contingencia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Reserva </a:t>
            </a:r>
            <a:r>
              <a:rPr lang="pt-BR" sz="2400" dirty="0" smtClean="0"/>
              <a:t>de </a:t>
            </a:r>
            <a:r>
              <a:rPr lang="pt-BR" sz="2400" dirty="0"/>
              <a:t>Contingencia</a:t>
            </a:r>
            <a:endParaRPr lang="pt-BR" sz="2400" b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48223" y="4894992"/>
            <a:ext cx="9902389" cy="152901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MUITO OBRIGADO!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50" y="798188"/>
            <a:ext cx="4325100" cy="38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gaminho horizontal 7"/>
          <p:cNvSpPr/>
          <p:nvPr/>
        </p:nvSpPr>
        <p:spPr>
          <a:xfrm>
            <a:off x="897923" y="1260389"/>
            <a:ext cx="9786551" cy="4835611"/>
          </a:xfrm>
          <a:prstGeom prst="horizontalScroll">
            <a:avLst/>
          </a:prstGeom>
          <a:solidFill>
            <a:srgbClr val="D7EEFA"/>
          </a:solidFill>
          <a:ln>
            <a:solidFill>
              <a:srgbClr val="0F6FC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8240" y="2001794"/>
            <a:ext cx="8515394" cy="3777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dirty="0" err="1" smtClean="0"/>
              <a:t>Art</a:t>
            </a:r>
            <a:r>
              <a:rPr lang="pt-BR" sz="2800" dirty="0" smtClean="0"/>
              <a:t> 165, § 2° da Constituição Federal:</a:t>
            </a:r>
          </a:p>
          <a:p>
            <a:pPr marL="0" indent="0" algn="just">
              <a:buNone/>
            </a:pPr>
            <a:r>
              <a:rPr lang="pt-BR" sz="2800" dirty="0" smtClean="0"/>
              <a:t>A Lei de Diretrizes Orçamentárias – LDO Compreenderá as metas e prioridades da administração pública, incluindo as despesas de capital para o exercício financeiro subsequente, orientara a elaboração da lei orçamentária anual disporá sobre as alterações na legislação (...) </a:t>
            </a:r>
          </a:p>
          <a:p>
            <a:pPr marL="0" indent="0" algn="just"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gaminho horizontal 6"/>
          <p:cNvSpPr/>
          <p:nvPr/>
        </p:nvSpPr>
        <p:spPr>
          <a:xfrm>
            <a:off x="927616" y="1260389"/>
            <a:ext cx="9786551" cy="4835611"/>
          </a:xfrm>
          <a:prstGeom prst="horizontalScroll">
            <a:avLst/>
          </a:prstGeom>
          <a:solidFill>
            <a:srgbClr val="D7EEFA"/>
          </a:solidFill>
          <a:ln>
            <a:solidFill>
              <a:srgbClr val="0F6FC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195" y="1970616"/>
            <a:ext cx="8515394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i="1" dirty="0" smtClean="0"/>
              <a:t>“As metas fiscais da LDO, seguem o Manual de Demonstrativos Fiscais – MDF, editado pela Secretaria do Tesouro Nacional, e representam os resultados a serem alcançados para variáveis fiscais, visando atingir os objetivos desejados pelo ente da Federação quanto a trajetória de endividamento no médio prazo. Pelo principio da gestão fiscal responsável, as metas representam a conexão entre o planejamento, a elaboração e a execução do orçamento. Esses parâmetros indicam os rumos da condução da politica fiscal para os próximos exercícios e servem de indicadores para a promoção da limitação de empenho e de movimentação financeira.”</a:t>
            </a:r>
            <a:endParaRPr lang="pt-BR" sz="20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82" y="2108886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	A LOA estima receitas e fixa as despesas para um exercício financeiro. Prevê quanto um governo deve arrecadar para que os gastos programados possam de fato ser executados. A Loa é a execução, dos programas e diretrizes previamente estabelecidas no PPA e na LDO.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195" y="673537"/>
            <a:ext cx="8911687" cy="5868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F6FC6"/>
                </a:solidFill>
              </a:rPr>
              <a:t>ORÇAMENTO PÚBLICO </a:t>
            </a:r>
            <a:endParaRPr lang="pt-BR" b="1" dirty="0">
              <a:solidFill>
                <a:srgbClr val="0F6FC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82" y="2108886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Para o ano 2024 será dado continuidade à manutenção dos programas e ações já constantes no Plano Plurianual – PPA  2022-2025, contemplando as prioridades e metas que serão apresentadas a seguir.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34" y="178952"/>
            <a:ext cx="1758896" cy="15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1788</TotalTime>
  <Words>2297</Words>
  <Application>Microsoft Office PowerPoint</Application>
  <PresentationFormat>Widescreen</PresentationFormat>
  <Paragraphs>470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8" baseType="lpstr">
      <vt:lpstr>Arial</vt:lpstr>
      <vt:lpstr>Century Gothic</vt:lpstr>
      <vt:lpstr>Wingdings 3</vt:lpstr>
      <vt:lpstr>Cacho</vt:lpstr>
      <vt:lpstr>Audiência Pública Lei de Diretrizes Orçamentarias – LDO 2024 15 de maio de 2023 Início: 14:00 horas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Apresentação do PowerPoint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ORÇAMENTO PÚBLICO </vt:lpstr>
      <vt:lpstr>MUITO OBRIGADO!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2022-2025 LDO 2022 LOA 2022</dc:title>
  <dc:creator>CTBL-CLEYTON</dc:creator>
  <cp:lastModifiedBy>USER05</cp:lastModifiedBy>
  <cp:revision>106</cp:revision>
  <dcterms:created xsi:type="dcterms:W3CDTF">2021-08-16T17:58:36Z</dcterms:created>
  <dcterms:modified xsi:type="dcterms:W3CDTF">2023-05-15T15:00:42Z</dcterms:modified>
</cp:coreProperties>
</file>